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sldIdLst>
    <p:sldId id="256" r:id="rId2"/>
    <p:sldId id="259" r:id="rId3"/>
    <p:sldId id="257" r:id="rId4"/>
    <p:sldId id="258" r:id="rId5"/>
    <p:sldId id="260"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02"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à coins arrondi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fr-FR" smtClean="0"/>
              <a:t>Cliquez pour modifier le style du titre</a:t>
            </a:r>
            <a:endParaRPr kumimoji="0" lang="en-US"/>
          </a:p>
        </p:txBody>
      </p:sp>
      <p:sp>
        <p:nvSpPr>
          <p:cNvPr id="20" name="Sous-titr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19" name="Espace réservé de la date 18"/>
          <p:cNvSpPr>
            <a:spLocks noGrp="1"/>
          </p:cNvSpPr>
          <p:nvPr>
            <p:ph type="dt" sz="half" idx="10"/>
          </p:nvPr>
        </p:nvSpPr>
        <p:spPr/>
        <p:txBody>
          <a:bodyPr/>
          <a:lstStyle>
            <a:extLst/>
          </a:lstStyle>
          <a:p>
            <a:fld id="{72E3BAAF-6B74-4EA1-934B-C57F16067913}" type="datetimeFigureOut">
              <a:rPr lang="fr-FR" smtClean="0"/>
              <a:t>09/05/2012</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11" name="Espace réservé du numéro de diapositive 10"/>
          <p:cNvSpPr>
            <a:spLocks noGrp="1"/>
          </p:cNvSpPr>
          <p:nvPr>
            <p:ph type="sldNum" sz="quarter" idx="12"/>
          </p:nvPr>
        </p:nvSpPr>
        <p:spPr/>
        <p:txBody>
          <a:bodyPr/>
          <a:lstStyle>
            <a:extLst/>
          </a:lstStyle>
          <a:p>
            <a:fld id="{D50D82FE-FEF0-44EC-815E-6BE6FB0E1127}"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2E3BAAF-6B74-4EA1-934B-C57F16067913}" type="datetimeFigureOut">
              <a:rPr lang="fr-FR" smtClean="0"/>
              <a:t>09/05/2012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50D82FE-FEF0-44EC-815E-6BE6FB0E112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2E3BAAF-6B74-4EA1-934B-C57F16067913}" type="datetimeFigureOut">
              <a:rPr lang="fr-FR" smtClean="0"/>
              <a:t>09/05/2012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50D82FE-FEF0-44EC-815E-6BE6FB0E112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502920" y="530352"/>
            <a:ext cx="8183880" cy="4187952"/>
          </a:xfrm>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2E3BAAF-6B74-4EA1-934B-C57F16067913}" type="datetimeFigureOut">
              <a:rPr lang="fr-FR" smtClean="0"/>
              <a:t>09/05/2012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50D82FE-FEF0-44EC-815E-6BE6FB0E1127}"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ectangle à coins arrondi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à coins arrondi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72E3BAAF-6B74-4EA1-934B-C57F16067913}" type="datetimeFigureOut">
              <a:rPr lang="fr-FR" smtClean="0"/>
              <a:t>09/05/2012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50D82FE-FEF0-44EC-815E-6BE6FB0E1127}"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2E3BAAF-6B74-4EA1-934B-C57F16067913}" type="datetimeFigureOut">
              <a:rPr lang="fr-FR" smtClean="0"/>
              <a:t>09/05/2012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50D82FE-FEF0-44EC-815E-6BE6FB0E1127}"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nchor="b"/>
          <a:lstStyle>
            <a:lvl1pPr>
              <a:defRPr b="1"/>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72E3BAAF-6B74-4EA1-934B-C57F16067913}" type="datetimeFigureOut">
              <a:rPr lang="fr-FR" smtClean="0"/>
              <a:t>09/05/2012</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D50D82FE-FEF0-44EC-815E-6BE6FB0E1127}"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72E3BAAF-6B74-4EA1-934B-C57F16067913}" type="datetimeFigureOut">
              <a:rPr lang="fr-FR" smtClean="0"/>
              <a:t>09/05/2012</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D50D82FE-FEF0-44EC-815E-6BE6FB0E1127}"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72E3BAAF-6B74-4EA1-934B-C57F16067913}" type="datetimeFigureOut">
              <a:rPr lang="fr-FR" smtClean="0"/>
              <a:t>09/05/2012</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D50D82FE-FEF0-44EC-815E-6BE6FB0E112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2E3BAAF-6B74-4EA1-934B-C57F16067913}" type="datetimeFigureOut">
              <a:rPr lang="fr-FR" smtClean="0"/>
              <a:t>09/05/2012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50D82FE-FEF0-44EC-815E-6BE6FB0E1127}"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ondir un rectangle à un seul coi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2E3BAAF-6B74-4EA1-934B-C57F16067913}" type="datetimeFigureOut">
              <a:rPr lang="fr-FR" smtClean="0"/>
              <a:t>09/05/2012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50D82FE-FEF0-44EC-815E-6BE6FB0E1127}" type="slidenum">
              <a:rPr lang="fr-FR" smtClean="0"/>
              <a:t>‹N°›</a:t>
            </a:fld>
            <a:endParaRPr lang="fr-FR"/>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fr-FR" smtClean="0"/>
              <a:t>Cliquez sur l'icône pour ajouter une image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à coins arrond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Espace réservé du titre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fr-FR" smtClean="0"/>
              <a:t>Cliquez pour modifier le style du titre</a:t>
            </a:r>
            <a:endParaRPr kumimoji="0" lang="en-US"/>
          </a:p>
        </p:txBody>
      </p:sp>
      <p:sp>
        <p:nvSpPr>
          <p:cNvPr id="4" name="Espace réservé du texte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5" name="Espace réservé de la date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E3BAAF-6B74-4EA1-934B-C57F16067913}" type="datetimeFigureOut">
              <a:rPr lang="fr-FR" smtClean="0"/>
              <a:t>09/05/2012</a:t>
            </a:fld>
            <a:endParaRPr lang="fr-FR"/>
          </a:p>
        </p:txBody>
      </p:sp>
      <p:sp>
        <p:nvSpPr>
          <p:cNvPr id="18" name="Espace réservé du pied de page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r-FR"/>
          </a:p>
        </p:txBody>
      </p:sp>
      <p:sp>
        <p:nvSpPr>
          <p:cNvPr id="5" name="Espace réservé du numéro de diapositiv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50D82FE-FEF0-44EC-815E-6BE6FB0E1127}"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28596" y="428604"/>
            <a:ext cx="7743852" cy="1457334"/>
          </a:xfrm>
        </p:spPr>
        <p:txBody>
          <a:bodyPr>
            <a:normAutofit/>
          </a:bodyPr>
          <a:lstStyle/>
          <a:p>
            <a:pPr algn="l"/>
            <a:r>
              <a:rPr lang="fr-FR" sz="3200" dirty="0" smtClean="0"/>
              <a:t>Les </a:t>
            </a:r>
            <a:r>
              <a:rPr lang="fr-FR" sz="3200" dirty="0" smtClean="0"/>
              <a:t>é</a:t>
            </a:r>
            <a:r>
              <a:rPr lang="fr-FR" sz="3200" dirty="0" smtClean="0"/>
              <a:t>nergies renouvelables en Languedoc Roussillon.</a:t>
            </a:r>
            <a:endParaRPr lang="fr-FR" sz="3200" dirty="0"/>
          </a:p>
        </p:txBody>
      </p:sp>
      <p:pic>
        <p:nvPicPr>
          <p:cNvPr id="1028" name="Picture 4"/>
          <p:cNvPicPr>
            <a:picLocks noChangeAspect="1" noChangeArrowheads="1"/>
          </p:cNvPicPr>
          <p:nvPr/>
        </p:nvPicPr>
        <p:blipFill>
          <a:blip r:embed="rId2"/>
          <a:srcRect/>
          <a:stretch>
            <a:fillRect/>
          </a:stretch>
        </p:blipFill>
        <p:spPr bwMode="auto">
          <a:xfrm>
            <a:off x="2071670" y="2071678"/>
            <a:ext cx="5286412" cy="4034517"/>
          </a:xfrm>
          <a:prstGeom prst="rect">
            <a:avLst/>
          </a:prstGeom>
          <a:noFill/>
          <a:ln w="9525">
            <a:noFill/>
            <a:miter lim="800000"/>
            <a:headEnd/>
            <a:tailEnd/>
          </a:ln>
          <a:effectLst/>
        </p:spPr>
      </p:pic>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428604"/>
            <a:ext cx="8183880" cy="1051560"/>
          </a:xfrm>
        </p:spPr>
        <p:txBody>
          <a:bodyPr/>
          <a:lstStyle/>
          <a:p>
            <a:pPr algn="ctr"/>
            <a:r>
              <a:rPr lang="fr-FR" u="sng" dirty="0" smtClean="0">
                <a:uFill>
                  <a:solidFill>
                    <a:schemeClr val="accent1"/>
                  </a:solidFill>
                </a:uFill>
              </a:rPr>
              <a:t>Introduction</a:t>
            </a:r>
            <a:endParaRPr lang="fr-FR" u="sng" dirty="0">
              <a:uFill>
                <a:solidFill>
                  <a:schemeClr val="accent1"/>
                </a:solidFill>
              </a:uFill>
            </a:endParaRPr>
          </a:p>
        </p:txBody>
      </p:sp>
      <p:sp>
        <p:nvSpPr>
          <p:cNvPr id="3" name="Espace réservé du contenu 2"/>
          <p:cNvSpPr>
            <a:spLocks noGrp="1"/>
          </p:cNvSpPr>
          <p:nvPr>
            <p:ph idx="1"/>
          </p:nvPr>
        </p:nvSpPr>
        <p:spPr>
          <a:xfrm>
            <a:off x="500034" y="2000240"/>
            <a:ext cx="8183880" cy="4187952"/>
          </a:xfrm>
        </p:spPr>
        <p:txBody>
          <a:bodyPr>
            <a:normAutofit/>
          </a:bodyPr>
          <a:lstStyle/>
          <a:p>
            <a:r>
              <a:rPr lang="fr-FR" sz="2000" dirty="0" smtClean="0">
                <a:solidFill>
                  <a:schemeClr val="accent1"/>
                </a:solidFill>
              </a:rPr>
              <a:t>La </a:t>
            </a:r>
            <a:r>
              <a:rPr lang="fr-FR" sz="2000" dirty="0" smtClean="0">
                <a:solidFill>
                  <a:schemeClr val="accent1"/>
                </a:solidFill>
              </a:rPr>
              <a:t>Région Languedoc-Roussillon dispose d'un gisement d’énergie renouvelable extrêmement riche : énergie solaire, énergie éolienne, énergie hydraulique et bois-énergie. </a:t>
            </a:r>
            <a:br>
              <a:rPr lang="fr-FR" sz="2000" dirty="0" smtClean="0">
                <a:solidFill>
                  <a:schemeClr val="accent1"/>
                </a:solidFill>
              </a:rPr>
            </a:br>
            <a:r>
              <a:rPr lang="fr-FR" sz="2000" dirty="0" smtClean="0">
                <a:solidFill>
                  <a:schemeClr val="accent1"/>
                </a:solidFill>
              </a:rPr>
              <a:t>- Il y a 17 centrales hydrauliques de forte puissance (650 MW au total) et 150 petites installations (50 MW).</a:t>
            </a:r>
            <a:br>
              <a:rPr lang="fr-FR" sz="2000" dirty="0" smtClean="0">
                <a:solidFill>
                  <a:schemeClr val="accent1"/>
                </a:solidFill>
              </a:rPr>
            </a:br>
            <a:r>
              <a:rPr lang="fr-FR" sz="2000" dirty="0" smtClean="0">
                <a:solidFill>
                  <a:schemeClr val="accent1"/>
                </a:solidFill>
              </a:rPr>
              <a:t>- L'installation de fermes éoliennes est en forte croissance avec une puissance installée d'environ 330 MW fin 2007 et une production annuelle de 825 </a:t>
            </a:r>
            <a:r>
              <a:rPr lang="fr-FR" sz="2000" dirty="0" err="1" smtClean="0">
                <a:solidFill>
                  <a:schemeClr val="accent1"/>
                </a:solidFill>
              </a:rPr>
              <a:t>GWh</a:t>
            </a:r>
            <a:r>
              <a:rPr lang="fr-FR" sz="2000" dirty="0" smtClean="0">
                <a:solidFill>
                  <a:schemeClr val="accent1"/>
                </a:solidFill>
              </a:rPr>
              <a:t>, soit 7% de la consommation d'électricité dans la région.</a:t>
            </a:r>
            <a:endParaRPr lang="fr-FR" sz="2000" dirty="0">
              <a:solidFill>
                <a:schemeClr val="accent1"/>
              </a:solidFill>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428604"/>
            <a:ext cx="8183880" cy="1051560"/>
          </a:xfrm>
        </p:spPr>
        <p:txBody>
          <a:bodyPr/>
          <a:lstStyle/>
          <a:p>
            <a:pPr algn="ctr"/>
            <a:r>
              <a:rPr lang="fr-FR" sz="3200" u="sng" dirty="0" smtClean="0">
                <a:uFill>
                  <a:solidFill>
                    <a:schemeClr val="accent1"/>
                  </a:solidFill>
                </a:uFill>
              </a:rPr>
              <a:t>Les</a:t>
            </a:r>
            <a:r>
              <a:rPr lang="fr-FR" u="sng" dirty="0" smtClean="0">
                <a:uFill>
                  <a:solidFill>
                    <a:schemeClr val="accent1"/>
                  </a:solidFill>
                </a:uFill>
              </a:rPr>
              <a:t> différents types d’énergies</a:t>
            </a:r>
            <a:endParaRPr lang="fr-FR" u="sng" dirty="0">
              <a:uFill>
                <a:solidFill>
                  <a:schemeClr val="accent1"/>
                </a:solidFill>
              </a:uFill>
            </a:endParaRPr>
          </a:p>
        </p:txBody>
      </p:sp>
      <p:sp>
        <p:nvSpPr>
          <p:cNvPr id="3" name="Espace réservé du contenu 2"/>
          <p:cNvSpPr>
            <a:spLocks noGrp="1"/>
          </p:cNvSpPr>
          <p:nvPr>
            <p:ph idx="1"/>
          </p:nvPr>
        </p:nvSpPr>
        <p:spPr>
          <a:xfrm>
            <a:off x="714348" y="1857364"/>
            <a:ext cx="7643866" cy="4187952"/>
          </a:xfrm>
        </p:spPr>
        <p:txBody>
          <a:bodyPr>
            <a:normAutofit/>
          </a:bodyPr>
          <a:lstStyle/>
          <a:p>
            <a:pPr>
              <a:buNone/>
            </a:pPr>
            <a:r>
              <a:rPr lang="fr-FR" sz="2000" dirty="0" smtClean="0">
                <a:solidFill>
                  <a:schemeClr val="accent1"/>
                </a:solidFill>
              </a:rPr>
              <a:t>La </a:t>
            </a:r>
            <a:r>
              <a:rPr lang="fr-FR" sz="2000" dirty="0" smtClean="0">
                <a:solidFill>
                  <a:schemeClr val="accent1"/>
                </a:solidFill>
              </a:rPr>
              <a:t>région Languedoc-Roussillon bénéficie d’un gisement éolien de premier plan et a vu se développer au cours de ces dernières années un parc de production dont la puissance installée atteint près de </a:t>
            </a:r>
            <a:r>
              <a:rPr lang="fr-FR" sz="2000" b="1" dirty="0" smtClean="0">
                <a:solidFill>
                  <a:schemeClr val="accent1"/>
                </a:solidFill>
              </a:rPr>
              <a:t>440 MW </a:t>
            </a:r>
            <a:r>
              <a:rPr lang="fr-FR" sz="2000" dirty="0" smtClean="0">
                <a:solidFill>
                  <a:schemeClr val="accent1"/>
                </a:solidFill>
              </a:rPr>
              <a:t>en 2011</a:t>
            </a:r>
            <a:r>
              <a:rPr lang="fr-FR" sz="2000" dirty="0" smtClean="0">
                <a:solidFill>
                  <a:schemeClr val="accent1"/>
                </a:solidFill>
              </a:rPr>
              <a:t>.</a:t>
            </a:r>
          </a:p>
          <a:p>
            <a:pPr>
              <a:buNone/>
            </a:pPr>
            <a:endParaRPr lang="fr-FR" sz="2000" dirty="0" smtClean="0">
              <a:solidFill>
                <a:schemeClr val="accent1"/>
              </a:solidFill>
            </a:endParaRPr>
          </a:p>
          <a:p>
            <a:pPr>
              <a:buNone/>
            </a:pPr>
            <a:endParaRPr lang="fr-FR" sz="2000" dirty="0" smtClean="0">
              <a:solidFill>
                <a:schemeClr val="accent1"/>
              </a:solidFill>
            </a:endParaRPr>
          </a:p>
          <a:p>
            <a:pPr>
              <a:buNone/>
            </a:pPr>
            <a:endParaRPr lang="fr-FR" sz="2000" dirty="0" smtClean="0">
              <a:solidFill>
                <a:schemeClr val="accent1"/>
              </a:solidFill>
            </a:endParaRPr>
          </a:p>
          <a:p>
            <a:pPr>
              <a:buNone/>
            </a:pPr>
            <a:endParaRPr lang="fr-FR" sz="2000" dirty="0" smtClean="0">
              <a:solidFill>
                <a:schemeClr val="accent1"/>
              </a:solidFill>
            </a:endParaRPr>
          </a:p>
          <a:p>
            <a:pPr>
              <a:buNone/>
            </a:pPr>
            <a:endParaRPr lang="fr-FR" sz="2000" dirty="0">
              <a:solidFill>
                <a:schemeClr val="accent1"/>
              </a:solidFill>
            </a:endParaRPr>
          </a:p>
        </p:txBody>
      </p:sp>
    </p:spTree>
  </p:cSld>
  <p:clrMapOvr>
    <a:masterClrMapping/>
  </p:clrMapOvr>
  <p:transition>
    <p:pull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571472" y="-142900"/>
            <a:ext cx="8183880" cy="1051560"/>
          </a:xfrm>
        </p:spPr>
        <p:txBody>
          <a:bodyPr>
            <a:normAutofit/>
          </a:bodyPr>
          <a:lstStyle/>
          <a:p>
            <a:pPr algn="ctr"/>
            <a:r>
              <a:rPr lang="fr-FR" sz="3200" u="sng" dirty="0" smtClean="0"/>
              <a:t>Energie solaire </a:t>
            </a:r>
            <a:endParaRPr lang="fr-FR" sz="3200" u="sng" dirty="0"/>
          </a:p>
        </p:txBody>
      </p:sp>
      <p:sp>
        <p:nvSpPr>
          <p:cNvPr id="5" name="Titre 1"/>
          <p:cNvSpPr>
            <a:spLocks noGrp="1"/>
          </p:cNvSpPr>
          <p:nvPr>
            <p:ph idx="1"/>
          </p:nvPr>
        </p:nvSpPr>
        <p:spPr>
          <a:xfrm>
            <a:off x="500034" y="928670"/>
            <a:ext cx="8286808" cy="5572164"/>
          </a:xfrm>
        </p:spPr>
        <p:txBody>
          <a:bodyPr/>
          <a:lstStyle/>
          <a:p>
            <a:r>
              <a:rPr lang="fr-FR" sz="1800" dirty="0" smtClean="0">
                <a:solidFill>
                  <a:schemeClr val="accent1"/>
                </a:solidFill>
              </a:rPr>
              <a:t>La </a:t>
            </a:r>
            <a:r>
              <a:rPr lang="fr-FR" sz="1800" dirty="0" smtClean="0">
                <a:solidFill>
                  <a:schemeClr val="accent1"/>
                </a:solidFill>
              </a:rPr>
              <a:t>région Languedoc Roussillon connaît depuis 2005 une croissance exponentielle du nombre des installations de production électrique d’origine photovoltaïques en raison de son fort potentiel d’ensoleillement et de conditions tarifaires d’obligation d’achat incitatives au développement de cette filière.</a:t>
            </a:r>
          </a:p>
          <a:p>
            <a:r>
              <a:rPr lang="fr-FR" sz="1800" dirty="0" smtClean="0">
                <a:solidFill>
                  <a:schemeClr val="accent1"/>
                </a:solidFill>
              </a:rPr>
              <a:t>Les installations photovoltaïques d’une puissance crête installée inférieure ou égale à 250 </a:t>
            </a:r>
            <a:r>
              <a:rPr lang="fr-FR" sz="1800" dirty="0" err="1" smtClean="0">
                <a:solidFill>
                  <a:schemeClr val="accent1"/>
                </a:solidFill>
              </a:rPr>
              <a:t>kWc</a:t>
            </a:r>
            <a:r>
              <a:rPr lang="fr-FR" sz="1800" dirty="0" smtClean="0">
                <a:solidFill>
                  <a:schemeClr val="accent1"/>
                </a:solidFill>
              </a:rPr>
              <a:t> sont dispensées de certificat ouvrant droit à obligation </a:t>
            </a:r>
            <a:r>
              <a:rPr lang="fr-FR" sz="1800" dirty="0" smtClean="0">
                <a:solidFill>
                  <a:schemeClr val="accent1"/>
                </a:solidFill>
              </a:rPr>
              <a:t>d’achat</a:t>
            </a:r>
          </a:p>
          <a:p>
            <a:endParaRPr lang="fr-FR" sz="2000" dirty="0" smtClean="0">
              <a:solidFill>
                <a:schemeClr val="accent1"/>
              </a:solidFill>
            </a:endParaRPr>
          </a:p>
          <a:p>
            <a:endParaRPr lang="fr-FR" sz="2000" dirty="0" smtClean="0">
              <a:solidFill>
                <a:schemeClr val="accent1"/>
              </a:solidFill>
            </a:endParaRPr>
          </a:p>
          <a:p>
            <a:endParaRPr lang="fr-FR" sz="2000" dirty="0" smtClean="0">
              <a:solidFill>
                <a:schemeClr val="accent1"/>
              </a:solidFill>
            </a:endParaRPr>
          </a:p>
          <a:p>
            <a:endParaRPr lang="fr-FR" sz="2000" dirty="0" smtClean="0">
              <a:solidFill>
                <a:schemeClr val="accent1"/>
              </a:solidFill>
            </a:endParaRPr>
          </a:p>
          <a:p>
            <a:endParaRPr lang="fr-FR" sz="2000" dirty="0" smtClean="0">
              <a:solidFill>
                <a:schemeClr val="accent1"/>
              </a:solidFill>
            </a:endParaRPr>
          </a:p>
          <a:p>
            <a:endParaRPr lang="fr-FR" sz="2000" dirty="0" smtClean="0">
              <a:solidFill>
                <a:schemeClr val="accent1"/>
              </a:solidFill>
            </a:endParaRPr>
          </a:p>
          <a:p>
            <a:endParaRPr lang="fr-FR" sz="2000" dirty="0" smtClean="0">
              <a:solidFill>
                <a:schemeClr val="accent1"/>
              </a:solidFill>
            </a:endParaRPr>
          </a:p>
          <a:p>
            <a:pPr>
              <a:buNone/>
            </a:pPr>
            <a:endParaRPr lang="fr-FR" sz="2000" dirty="0" smtClean="0">
              <a:solidFill>
                <a:schemeClr val="accent1"/>
              </a:solidFill>
            </a:endParaRPr>
          </a:p>
          <a:p>
            <a:pPr>
              <a:buNone/>
            </a:pPr>
            <a:endParaRPr lang="fr-FR" dirty="0"/>
          </a:p>
        </p:txBody>
      </p:sp>
    </p:spTree>
  </p:cSld>
  <p:clrMapOvr>
    <a:masterClrMapping/>
  </p:clrMapOvr>
  <p:transition>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183880" cy="1051560"/>
          </a:xfrm>
        </p:spPr>
        <p:txBody>
          <a:bodyPr/>
          <a:lstStyle/>
          <a:p>
            <a:pPr algn="ctr"/>
            <a:r>
              <a:rPr lang="fr-FR" u="sng" dirty="0" smtClean="0"/>
              <a:t>Barrages hydraulique </a:t>
            </a:r>
            <a:endParaRPr lang="fr-FR" u="sng" dirty="0"/>
          </a:p>
        </p:txBody>
      </p:sp>
      <p:sp>
        <p:nvSpPr>
          <p:cNvPr id="3" name="Espace réservé du contenu 2"/>
          <p:cNvSpPr>
            <a:spLocks noGrp="1"/>
          </p:cNvSpPr>
          <p:nvPr>
            <p:ph idx="1"/>
          </p:nvPr>
        </p:nvSpPr>
        <p:spPr>
          <a:xfrm>
            <a:off x="571472" y="1142984"/>
            <a:ext cx="8183880" cy="5214974"/>
          </a:xfrm>
        </p:spPr>
        <p:txBody>
          <a:bodyPr>
            <a:normAutofit/>
          </a:bodyPr>
          <a:lstStyle/>
          <a:p>
            <a:r>
              <a:rPr lang="fr-FR" sz="2000" dirty="0" smtClean="0">
                <a:solidFill>
                  <a:schemeClr val="accent1"/>
                </a:solidFill>
              </a:rPr>
              <a:t>L'hydroélectricité (ou énergie hydroélectrique) représente la transformation de l'énergie cinétique de l'eau (énergie dite hydraulique) en énergie mécanique, par le passage de l'eau dans une turbine puis en énergie électrique grâce à un alternateur.</a:t>
            </a:r>
            <a:br>
              <a:rPr lang="fr-FR" sz="2000" dirty="0" smtClean="0">
                <a:solidFill>
                  <a:schemeClr val="accent1"/>
                </a:solidFill>
              </a:rPr>
            </a:br>
            <a:r>
              <a:rPr lang="fr-FR" sz="2000" dirty="0" smtClean="0">
                <a:solidFill>
                  <a:schemeClr val="accent1"/>
                </a:solidFill>
              </a:rPr>
              <a:t>Elle est la deuxième source d'énergie renouvelable en France, derrière le bois-énergie.</a:t>
            </a:r>
            <a:endParaRPr lang="fr-FR" sz="2000" dirty="0">
              <a:solidFill>
                <a:schemeClr val="accent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46</TotalTime>
  <Words>176</Words>
  <Application>Microsoft Office PowerPoint</Application>
  <PresentationFormat>Affichage à l'écran (4:3)</PresentationFormat>
  <Paragraphs>20</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Aspect</vt:lpstr>
      <vt:lpstr>Les énergies renouvelables en Languedoc Roussillon.</vt:lpstr>
      <vt:lpstr>Introduction</vt:lpstr>
      <vt:lpstr>Les différents types d’énergies</vt:lpstr>
      <vt:lpstr>Energie solaire </vt:lpstr>
      <vt:lpstr>Barrages hydraulique </vt:lpstr>
    </vt:vector>
  </TitlesOfParts>
  <Company>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énergies renouvelables dans le Languedoc Roussillon.</dc:title>
  <dc:creator>eleve</dc:creator>
  <cp:lastModifiedBy>eleve</cp:lastModifiedBy>
  <cp:revision>5</cp:revision>
  <dcterms:created xsi:type="dcterms:W3CDTF">2012-05-09T06:54:47Z</dcterms:created>
  <dcterms:modified xsi:type="dcterms:W3CDTF">2012-05-09T07:40:51Z</dcterms:modified>
</cp:coreProperties>
</file>